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3" r:id="rId2"/>
    <p:sldId id="362" r:id="rId3"/>
    <p:sldId id="369" r:id="rId4"/>
    <p:sldId id="366" r:id="rId5"/>
    <p:sldId id="388" r:id="rId6"/>
    <p:sldId id="383" r:id="rId7"/>
    <p:sldId id="398" r:id="rId8"/>
    <p:sldId id="389" r:id="rId9"/>
    <p:sldId id="384" r:id="rId10"/>
    <p:sldId id="392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123"/>
    <a:srgbClr val="01527F"/>
    <a:srgbClr val="011C27"/>
    <a:srgbClr val="FCF7DA"/>
    <a:srgbClr val="F49E00"/>
    <a:srgbClr val="425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1"/>
    <p:restoredTop sz="96271"/>
  </p:normalViewPr>
  <p:slideViewPr>
    <p:cSldViewPr snapToGrid="0" snapToObjects="1">
      <p:cViewPr varScale="1">
        <p:scale>
          <a:sx n="114" d="100"/>
          <a:sy n="114" d="100"/>
        </p:scale>
        <p:origin x="6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2021/10/25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985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11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13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59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94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46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21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88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EA918B-13AD-154C-AD80-290F7F1BF3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0"/>
            <a:ext cx="3901356" cy="61818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1E07812-5321-DC4B-BD5C-86C051750759}"/>
              </a:ext>
            </a:extLst>
          </p:cNvPr>
          <p:cNvSpPr txBox="1"/>
          <p:nvPr userDrawn="1"/>
        </p:nvSpPr>
        <p:spPr>
          <a:xfrm>
            <a:off x="68186" y="180305"/>
            <a:ext cx="4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8BBFE92A-DBA9-7145-B1AE-2003F1694088}" type="slidenum">
              <a:rPr kumimoji="1" lang="zh-CN" altLang="en-US" smtClean="0">
                <a:solidFill>
                  <a:schemeClr val="bg1"/>
                </a:solidFill>
              </a:rPr>
              <a:t>‹#›</a:t>
            </a:fld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FBEB4D-94BA-FB4A-B22E-225C03F697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388" y="1537799"/>
            <a:ext cx="3908612" cy="493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5367229-0F4F-4941-829C-13B24F8EFC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501" y="0"/>
            <a:ext cx="7938499" cy="12578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9FE8E16-6AB6-1E4B-B5BC-AA6B4F71B6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1587"/>
            <a:ext cx="7722347" cy="313301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D585371-C86A-3049-A0EC-390BE5FFF626}"/>
              </a:ext>
            </a:extLst>
          </p:cNvPr>
          <p:cNvSpPr txBox="1"/>
          <p:nvPr/>
        </p:nvSpPr>
        <p:spPr>
          <a:xfrm>
            <a:off x="354806" y="2727206"/>
            <a:ext cx="67674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5000" dirty="0">
                <a:solidFill>
                  <a:schemeClr val="bg1"/>
                </a:solidFill>
                <a:latin typeface="+mj-ea"/>
                <a:ea typeface="+mj-ea"/>
              </a:rPr>
              <a:t>工会服务卡申办流程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BFD639-8457-F340-98FE-A99EAD72046B}"/>
              </a:ext>
            </a:extLst>
          </p:cNvPr>
          <p:cNvSpPr txBox="1"/>
          <p:nvPr/>
        </p:nvSpPr>
        <p:spPr>
          <a:xfrm>
            <a:off x="2230114" y="508174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同济大学工会  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89D679D-F10F-C84D-AA67-939D3657EF95}"/>
              </a:ext>
            </a:extLst>
          </p:cNvPr>
          <p:cNvSpPr txBox="1"/>
          <p:nvPr/>
        </p:nvSpPr>
        <p:spPr>
          <a:xfrm>
            <a:off x="3861173" y="508174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1059261-1EB4-4D0C-B7B0-740EA0B9C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5079" y="111273"/>
            <a:ext cx="1035341" cy="10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24C28A-6E8E-A942-98F8-79FDF4AEF680}"/>
              </a:ext>
            </a:extLst>
          </p:cNvPr>
          <p:cNvSpPr txBox="1"/>
          <p:nvPr/>
        </p:nvSpPr>
        <p:spPr>
          <a:xfrm>
            <a:off x="692487" y="167426"/>
            <a:ext cx="233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特殊情况说明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588EBC5-AB24-4DEC-825D-6866AEA07F9C}"/>
              </a:ext>
            </a:extLst>
          </p:cNvPr>
          <p:cNvSpPr txBox="1"/>
          <p:nvPr/>
        </p:nvSpPr>
        <p:spPr>
          <a:xfrm>
            <a:off x="692486" y="5125756"/>
            <a:ext cx="10615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特殊情况一：凡申办人信息中已有服务卡卡号，表明已申办过工会会员服务卡，无法再次申办，请在审核中注意不要重复提交。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  <a:p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特殊情况二：凡申办人证件类型为其他（护照、台胞证等），属于特殊人群，需老师本人填写个人声明（可在工会主页下载专区下载），并携带由工会盖章的身份证复印件、个人声明等申办材料，</a:t>
            </a:r>
            <a:r>
              <a:rPr kumimoji="1" lang="zh-CN" altLang="en-US" sz="1600" dirty="0">
                <a:solidFill>
                  <a:srgbClr val="FF0000"/>
                </a:solidFill>
                <a:latin typeface="+mn-ea"/>
                <a:cs typeface="+mn-ea"/>
                <a:sym typeface="+mn-lt"/>
              </a:rPr>
              <a:t>自行前往银行网点申请办卡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4A08C93-C601-4537-81FA-2D14EEE59D8F}"/>
              </a:ext>
            </a:extLst>
          </p:cNvPr>
          <p:cNvGrpSpPr/>
          <p:nvPr/>
        </p:nvGrpSpPr>
        <p:grpSpPr>
          <a:xfrm>
            <a:off x="692487" y="1102712"/>
            <a:ext cx="10489035" cy="3711605"/>
            <a:chOff x="692487" y="1102712"/>
            <a:chExt cx="10489035" cy="371160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237F309-6101-487C-8927-E24C09BF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487" y="1102712"/>
              <a:ext cx="10489035" cy="3711605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76220A2-AD6F-4EDB-B668-98214CD7ADB9}"/>
                </a:ext>
              </a:extLst>
            </p:cNvPr>
            <p:cNvSpPr/>
            <p:nvPr/>
          </p:nvSpPr>
          <p:spPr>
            <a:xfrm>
              <a:off x="8263156" y="2737590"/>
              <a:ext cx="427838" cy="1146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AC0A1F-DDBD-344A-B823-1CB5404282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4596"/>
            <a:ext cx="4652682" cy="188762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1E7D3A8-43CC-5D4E-A496-99D2D695627E}"/>
              </a:ext>
            </a:extLst>
          </p:cNvPr>
          <p:cNvSpPr txBox="1"/>
          <p:nvPr/>
        </p:nvSpPr>
        <p:spPr>
          <a:xfrm>
            <a:off x="1922929" y="2541494"/>
            <a:ext cx="2017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000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157ADA-470F-EF43-96DC-0BDFA24ED46B}"/>
              </a:ext>
            </a:extLst>
          </p:cNvPr>
          <p:cNvSpPr txBox="1"/>
          <p:nvPr/>
        </p:nvSpPr>
        <p:spPr>
          <a:xfrm>
            <a:off x="968188" y="3477201"/>
            <a:ext cx="293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400" dirty="0">
                <a:solidFill>
                  <a:schemeClr val="bg1"/>
                </a:solidFill>
              </a:rPr>
              <a:t>CONTENTS</a:t>
            </a:r>
            <a:endParaRPr kumimoji="1"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3DD715-25AD-4843-A0D1-1EB48E413B98}"/>
              </a:ext>
            </a:extLst>
          </p:cNvPr>
          <p:cNvSpPr txBox="1"/>
          <p:nvPr/>
        </p:nvSpPr>
        <p:spPr>
          <a:xfrm>
            <a:off x="6096000" y="1476291"/>
            <a:ext cx="3563471" cy="3147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教职工申办流程</a:t>
            </a:r>
            <a:endParaRPr kumimoji="1"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342900" indent="-342900" algn="dist">
              <a:lnSpc>
                <a:spcPct val="250000"/>
              </a:lnSpc>
              <a:buFont typeface="+mj-lt"/>
              <a:buAutoNum type="arabicPeriod"/>
            </a:pPr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部门工会审核流程</a:t>
            </a:r>
            <a:endParaRPr kumimoji="1"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特殊情况说明</a:t>
            </a:r>
          </a:p>
        </p:txBody>
      </p:sp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7FEDD2D-A539-7844-A01C-3AC2A32A15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501" y="0"/>
            <a:ext cx="7938499" cy="125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7C5419C-027B-CA4B-9DBA-DF16482FFC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4596"/>
            <a:ext cx="4652682" cy="188762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B4F8737-F43F-6F4F-B85B-0622CDC83C4C}"/>
              </a:ext>
            </a:extLst>
          </p:cNvPr>
          <p:cNvSpPr txBox="1"/>
          <p:nvPr/>
        </p:nvSpPr>
        <p:spPr>
          <a:xfrm>
            <a:off x="1304365" y="2893688"/>
            <a:ext cx="2765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+mj-lt"/>
              </a:rPr>
              <a:t>PART</a:t>
            </a:r>
            <a:r>
              <a:rPr kumimoji="1" lang="zh-CN" alt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en-US" altLang="zh-CN" sz="4400" dirty="0">
                <a:solidFill>
                  <a:schemeClr val="bg1"/>
                </a:solidFill>
                <a:latin typeface="+mj-lt"/>
              </a:rPr>
              <a:t>01</a:t>
            </a:r>
            <a:endParaRPr kumimoji="1"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E73E36-9C02-FF49-9EE7-F9821DFD2060}"/>
              </a:ext>
            </a:extLst>
          </p:cNvPr>
          <p:cNvSpPr txBox="1"/>
          <p:nvPr/>
        </p:nvSpPr>
        <p:spPr>
          <a:xfrm>
            <a:off x="5172217" y="2743682"/>
            <a:ext cx="5715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教职工申办流程</a:t>
            </a:r>
            <a:endParaRPr kumimoji="1" lang="en-US" altLang="zh-CN" sz="6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464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24C28A-6E8E-A942-98F8-79FDF4AEF680}"/>
              </a:ext>
            </a:extLst>
          </p:cNvPr>
          <p:cNvSpPr txBox="1"/>
          <p:nvPr/>
        </p:nvSpPr>
        <p:spPr>
          <a:xfrm>
            <a:off x="692487" y="167426"/>
            <a:ext cx="233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教职工申办流程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AC376361-4C70-A94C-9D78-955E13B1A60D}"/>
              </a:ext>
            </a:extLst>
          </p:cNvPr>
          <p:cNvSpPr/>
          <p:nvPr/>
        </p:nvSpPr>
        <p:spPr>
          <a:xfrm>
            <a:off x="4585252" y="965927"/>
            <a:ext cx="2226365" cy="4664765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2CF0DD-8397-A447-AEF2-8229A0FF1E48}"/>
              </a:ext>
            </a:extLst>
          </p:cNvPr>
          <p:cNvSpPr txBox="1"/>
          <p:nvPr/>
        </p:nvSpPr>
        <p:spPr>
          <a:xfrm>
            <a:off x="486561" y="2509040"/>
            <a:ext cx="3618562" cy="144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rPr>
              <a:t>为方便</a:t>
            </a:r>
            <a:r>
              <a:rPr kumimoji="1"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rPr>
              <a:t>教职工填报申办</a:t>
            </a:r>
            <a:r>
              <a:rPr kumimoji="1"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rPr>
              <a:t>信息，自即日起，教职工（工会会员）如需申办上海市工会会员服务卡，需通过电脑端登录同济大学工会综合服务平台（</a:t>
            </a:r>
            <a:r>
              <a:rPr kumimoji="1"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rPr>
              <a:t>https://ghhy.tongji.edu.cn/ywtb/admin/login</a:t>
            </a:r>
            <a:r>
              <a:rPr kumimoji="1"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  <a:sym typeface="+mn-lt"/>
              </a:rPr>
              <a:t>），可直接在线申办。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90197D81-21AB-6041-A47F-DC8F74DD6146}"/>
              </a:ext>
            </a:extLst>
          </p:cNvPr>
          <p:cNvSpPr txBox="1"/>
          <p:nvPr/>
        </p:nvSpPr>
        <p:spPr>
          <a:xfrm>
            <a:off x="7664940" y="649531"/>
            <a:ext cx="703720" cy="70372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j-ea"/>
              </a:rPr>
              <a:t>01</a:t>
            </a:r>
            <a:endParaRPr lang="zh-CN" altLang="en-US" sz="1600" dirty="0">
              <a:latin typeface="+mn-lt"/>
              <a:ea typeface="+mj-ea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422130ED-8830-FC47-AB29-56007293A712}"/>
              </a:ext>
            </a:extLst>
          </p:cNvPr>
          <p:cNvSpPr txBox="1"/>
          <p:nvPr/>
        </p:nvSpPr>
        <p:spPr>
          <a:xfrm>
            <a:off x="7664940" y="1725364"/>
            <a:ext cx="703720" cy="70372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j-ea"/>
              </a:rPr>
              <a:t>02</a:t>
            </a:r>
            <a:endParaRPr lang="zh-CN" altLang="en-US" sz="1600" dirty="0">
              <a:latin typeface="+mn-lt"/>
              <a:ea typeface="+mj-ea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7455671E-7327-7548-A9C5-C70192CF4B30}"/>
              </a:ext>
            </a:extLst>
          </p:cNvPr>
          <p:cNvSpPr txBox="1"/>
          <p:nvPr/>
        </p:nvSpPr>
        <p:spPr>
          <a:xfrm>
            <a:off x="7664940" y="2837155"/>
            <a:ext cx="703720" cy="70372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j-ea"/>
              </a:rPr>
              <a:t>03</a:t>
            </a:r>
            <a:endParaRPr lang="zh-CN" altLang="en-US" sz="1600" dirty="0">
              <a:latin typeface="+mn-lt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D501A43-7BBE-C74C-AA18-0F4357B1CA6A}"/>
              </a:ext>
            </a:extLst>
          </p:cNvPr>
          <p:cNvSpPr txBox="1"/>
          <p:nvPr/>
        </p:nvSpPr>
        <p:spPr>
          <a:xfrm>
            <a:off x="8708880" y="709003"/>
            <a:ext cx="2439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在浏览器输入网址，点击统一身份认证登录系统。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1471109-FEC4-44C2-8D63-314EE65AD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252" y="965927"/>
            <a:ext cx="2240276" cy="4664765"/>
          </a:xfrm>
          <a:prstGeom prst="round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8BE2CEA-D898-4753-81C2-F79D6241C0F6}"/>
              </a:ext>
            </a:extLst>
          </p:cNvPr>
          <p:cNvSpPr txBox="1"/>
          <p:nvPr/>
        </p:nvSpPr>
        <p:spPr>
          <a:xfrm>
            <a:off x="8715395" y="1784836"/>
            <a:ext cx="2439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选择“会员服务卡申请”栏目，自动跳转至申请界面。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9F429A6-B3C1-4A63-9DE7-0668E759233D}"/>
              </a:ext>
            </a:extLst>
          </p:cNvPr>
          <p:cNvSpPr txBox="1"/>
          <p:nvPr/>
        </p:nvSpPr>
        <p:spPr>
          <a:xfrm>
            <a:off x="8708879" y="2896627"/>
            <a:ext cx="2439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点击“申请服务卡”，如实填写申请界面信息并按“确定”提交信息。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ACE00-2A21-4A0E-A972-7E09BBAB0F0A}"/>
              </a:ext>
            </a:extLst>
          </p:cNvPr>
          <p:cNvSpPr txBox="1"/>
          <p:nvPr/>
        </p:nvSpPr>
        <p:spPr>
          <a:xfrm>
            <a:off x="7685936" y="4088205"/>
            <a:ext cx="703720" cy="70372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j-ea"/>
              </a:rPr>
              <a:t>04</a:t>
            </a:r>
            <a:endParaRPr lang="zh-CN" altLang="en-US" sz="1600" dirty="0">
              <a:latin typeface="+mn-lt"/>
              <a:ea typeface="+mj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B9364DE-F576-4F75-A1AF-51E6BF81D744}"/>
              </a:ext>
            </a:extLst>
          </p:cNvPr>
          <p:cNvSpPr txBox="1"/>
          <p:nvPr/>
        </p:nvSpPr>
        <p:spPr>
          <a:xfrm>
            <a:off x="8729875" y="4147677"/>
            <a:ext cx="2439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提交后自动跳出一条“待部门审核”的申请记录，说明已成功申办。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09467B-F02A-9C4A-9CAE-34D6E2E37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8495" y="856743"/>
            <a:ext cx="2439877" cy="4873051"/>
          </a:xfrm>
          <a:prstGeom prst="rect">
            <a:avLst/>
          </a:prstGeom>
        </p:spPr>
      </p:pic>
      <p:sp>
        <p:nvSpPr>
          <p:cNvPr id="23" name="TextBox 20">
            <a:extLst>
              <a:ext uri="{FF2B5EF4-FFF2-40B4-BE49-F238E27FC236}">
                <a16:creationId xmlns:a16="http://schemas.microsoft.com/office/drawing/2014/main" id="{325FE402-9A4C-449C-910E-3B61EFE7AD59}"/>
              </a:ext>
            </a:extLst>
          </p:cNvPr>
          <p:cNvSpPr txBox="1"/>
          <p:nvPr/>
        </p:nvSpPr>
        <p:spPr>
          <a:xfrm>
            <a:off x="7692452" y="5246274"/>
            <a:ext cx="703720" cy="70372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j-ea"/>
              </a:rPr>
              <a:t>05</a:t>
            </a:r>
            <a:endParaRPr lang="zh-CN" altLang="en-US" sz="1600" dirty="0">
              <a:latin typeface="+mn-lt"/>
              <a:ea typeface="+mj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3E4DD37-0CDB-4305-9019-58D09D0E98A6}"/>
              </a:ext>
            </a:extLst>
          </p:cNvPr>
          <p:cNvSpPr txBox="1"/>
          <p:nvPr/>
        </p:nvSpPr>
        <p:spPr>
          <a:xfrm>
            <a:off x="8736391" y="5305746"/>
            <a:ext cx="2439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“部门审核”通过后，请提交在有效期内的身份证复印件（正反面）一份，交至部门工会。</a:t>
            </a:r>
          </a:p>
        </p:txBody>
      </p:sp>
    </p:spTree>
    <p:extLst>
      <p:ext uri="{BB962C8B-B14F-4D97-AF65-F5344CB8AC3E}">
        <p14:creationId xmlns:p14="http://schemas.microsoft.com/office/powerpoint/2010/main" val="53399004"/>
      </p:ext>
    </p:extLst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24C28A-6E8E-A942-98F8-79FDF4AEF680}"/>
              </a:ext>
            </a:extLst>
          </p:cNvPr>
          <p:cNvSpPr txBox="1"/>
          <p:nvPr/>
        </p:nvSpPr>
        <p:spPr>
          <a:xfrm>
            <a:off x="692487" y="167426"/>
            <a:ext cx="421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教职工申办流程（参考界面 ）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13CFE70-35AC-4674-BF4C-B029B1F21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9" y="835752"/>
            <a:ext cx="7110090" cy="462128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1817814-9DB7-491E-89EC-E3D5E42B84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64"/>
          <a:stretch/>
        </p:blipFill>
        <p:spPr>
          <a:xfrm>
            <a:off x="335559" y="2704386"/>
            <a:ext cx="11769754" cy="3496142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4F8A662D-6FE2-44E5-9BD5-E72FC08733C4}"/>
              </a:ext>
            </a:extLst>
          </p:cNvPr>
          <p:cNvSpPr txBox="1"/>
          <p:nvPr/>
        </p:nvSpPr>
        <p:spPr>
          <a:xfrm>
            <a:off x="4193771" y="2169056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2500" dirty="0">
                <a:latin typeface="+mn-lt"/>
                <a:ea typeface="+mj-ea"/>
              </a:rPr>
              <a:t>1</a:t>
            </a:r>
            <a:endParaRPr lang="zh-CN" altLang="en-US" sz="2500" dirty="0">
              <a:latin typeface="+mn-lt"/>
              <a:ea typeface="+mj-ea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91630CC4-2285-4818-9315-497E11418DB2}"/>
              </a:ext>
            </a:extLst>
          </p:cNvPr>
          <p:cNvSpPr txBox="1"/>
          <p:nvPr/>
        </p:nvSpPr>
        <p:spPr>
          <a:xfrm>
            <a:off x="2307646" y="3730807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2500" dirty="0">
                <a:latin typeface="+mn-lt"/>
                <a:ea typeface="+mj-ea"/>
              </a:rPr>
              <a:t>2</a:t>
            </a:r>
            <a:endParaRPr lang="zh-CN" altLang="en-US" sz="2500" dirty="0">
              <a:latin typeface="+mn-lt"/>
              <a:ea typeface="+mj-ea"/>
            </a:endParaRP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63C2D5B5-045F-4A84-9B31-F518EC77ECD5}"/>
              </a:ext>
            </a:extLst>
          </p:cNvPr>
          <p:cNvSpPr/>
          <p:nvPr/>
        </p:nvSpPr>
        <p:spPr>
          <a:xfrm rot="8376504">
            <a:off x="3127443" y="3067741"/>
            <a:ext cx="989177" cy="1573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6659222-921C-48FE-A83D-6ECDAAA5F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697" y="3146394"/>
            <a:ext cx="3703843" cy="3431502"/>
          </a:xfrm>
          <a:prstGeom prst="rect">
            <a:avLst/>
          </a:prstGeom>
        </p:spPr>
      </p:pic>
      <p:sp>
        <p:nvSpPr>
          <p:cNvPr id="27" name="TextBox 20">
            <a:extLst>
              <a:ext uri="{FF2B5EF4-FFF2-40B4-BE49-F238E27FC236}">
                <a16:creationId xmlns:a16="http://schemas.microsoft.com/office/drawing/2014/main" id="{FD66D9CD-FD4A-483A-9291-F6798E8AFF28}"/>
              </a:ext>
            </a:extLst>
          </p:cNvPr>
          <p:cNvSpPr txBox="1"/>
          <p:nvPr/>
        </p:nvSpPr>
        <p:spPr>
          <a:xfrm>
            <a:off x="5323618" y="4491768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2500" dirty="0">
                <a:latin typeface="+mn-lt"/>
                <a:ea typeface="+mj-ea"/>
              </a:rPr>
              <a:t>3</a:t>
            </a:r>
            <a:endParaRPr lang="zh-CN" altLang="en-US" sz="2500" dirty="0">
              <a:latin typeface="+mn-lt"/>
              <a:ea typeface="+mj-ea"/>
            </a:endParaRPr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48BEF138-EAA2-4686-8374-86A6A50DD5FF}"/>
              </a:ext>
            </a:extLst>
          </p:cNvPr>
          <p:cNvSpPr/>
          <p:nvPr/>
        </p:nvSpPr>
        <p:spPr>
          <a:xfrm rot="992337">
            <a:off x="3115537" y="4087213"/>
            <a:ext cx="858939" cy="1860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8612DE0-D9E0-45A8-8623-4703A8891637}"/>
              </a:ext>
            </a:extLst>
          </p:cNvPr>
          <p:cNvSpPr/>
          <p:nvPr/>
        </p:nvSpPr>
        <p:spPr>
          <a:xfrm>
            <a:off x="6476301" y="5957327"/>
            <a:ext cx="545284" cy="352338"/>
          </a:xfrm>
          <a:prstGeom prst="rect">
            <a:avLst/>
          </a:prstGeom>
          <a:noFill/>
          <a:ln>
            <a:solidFill>
              <a:srgbClr val="DF2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8116F57-950C-4E99-8CF1-4AEFAD993E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44" r="11152"/>
          <a:stretch/>
        </p:blipFill>
        <p:spPr>
          <a:xfrm>
            <a:off x="7099481" y="3542224"/>
            <a:ext cx="5092520" cy="2415103"/>
          </a:xfrm>
          <a:prstGeom prst="rect">
            <a:avLst/>
          </a:prstGeom>
        </p:spPr>
      </p:pic>
      <p:sp>
        <p:nvSpPr>
          <p:cNvPr id="31" name="TextBox 20">
            <a:extLst>
              <a:ext uri="{FF2B5EF4-FFF2-40B4-BE49-F238E27FC236}">
                <a16:creationId xmlns:a16="http://schemas.microsoft.com/office/drawing/2014/main" id="{D94C496D-11B5-43C6-B43E-CB41258E5219}"/>
              </a:ext>
            </a:extLst>
          </p:cNvPr>
          <p:cNvSpPr txBox="1"/>
          <p:nvPr/>
        </p:nvSpPr>
        <p:spPr>
          <a:xfrm>
            <a:off x="9654900" y="4707768"/>
            <a:ext cx="413054" cy="38083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2500" dirty="0">
                <a:latin typeface="+mn-lt"/>
                <a:ea typeface="+mj-ea"/>
              </a:rPr>
              <a:t>4</a:t>
            </a:r>
            <a:endParaRPr lang="zh-CN" altLang="en-US" sz="2500" dirty="0">
              <a:latin typeface="+mn-lt"/>
              <a:ea typeface="+mj-ea"/>
            </a:endParaRP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E093EA18-BB7B-44F0-9EBF-85C36F3A0BCD}"/>
              </a:ext>
            </a:extLst>
          </p:cNvPr>
          <p:cNvSpPr/>
          <p:nvPr/>
        </p:nvSpPr>
        <p:spPr>
          <a:xfrm>
            <a:off x="6670011" y="4707768"/>
            <a:ext cx="1669580" cy="1700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2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7FEDD2D-A539-7844-A01C-3AC2A32A15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501" y="0"/>
            <a:ext cx="7938499" cy="125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7C5419C-027B-CA4B-9DBA-DF16482FFC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4596"/>
            <a:ext cx="4652682" cy="188762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B4F8737-F43F-6F4F-B85B-0622CDC83C4C}"/>
              </a:ext>
            </a:extLst>
          </p:cNvPr>
          <p:cNvSpPr txBox="1"/>
          <p:nvPr/>
        </p:nvSpPr>
        <p:spPr>
          <a:xfrm>
            <a:off x="1304365" y="2893688"/>
            <a:ext cx="2765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+mj-lt"/>
              </a:rPr>
              <a:t>PART</a:t>
            </a:r>
            <a:r>
              <a:rPr kumimoji="1" lang="zh-CN" alt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en-US" altLang="zh-CN" sz="4400" dirty="0">
                <a:solidFill>
                  <a:schemeClr val="bg1"/>
                </a:solidFill>
                <a:latin typeface="+mj-lt"/>
              </a:rPr>
              <a:t>02</a:t>
            </a:r>
            <a:endParaRPr kumimoji="1"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E73E36-9C02-FF49-9EE7-F9821DFD2060}"/>
              </a:ext>
            </a:extLst>
          </p:cNvPr>
          <p:cNvSpPr txBox="1"/>
          <p:nvPr/>
        </p:nvSpPr>
        <p:spPr>
          <a:xfrm>
            <a:off x="5172216" y="2743682"/>
            <a:ext cx="6345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部门工会审核流程</a:t>
            </a:r>
            <a:endParaRPr kumimoji="1"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05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24C28A-6E8E-A942-98F8-79FDF4AEF680}"/>
              </a:ext>
            </a:extLst>
          </p:cNvPr>
          <p:cNvSpPr txBox="1"/>
          <p:nvPr/>
        </p:nvSpPr>
        <p:spPr>
          <a:xfrm>
            <a:off x="692486" y="167426"/>
            <a:ext cx="267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部门工会审核流程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90197D81-21AB-6041-A47F-DC8F74DD6146}"/>
              </a:ext>
            </a:extLst>
          </p:cNvPr>
          <p:cNvSpPr txBox="1"/>
          <p:nvPr/>
        </p:nvSpPr>
        <p:spPr>
          <a:xfrm>
            <a:off x="1037637" y="1064786"/>
            <a:ext cx="703720" cy="70372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j-ea"/>
              </a:rPr>
              <a:t>01</a:t>
            </a:r>
            <a:endParaRPr lang="zh-CN" altLang="en-US" sz="1600" dirty="0">
              <a:latin typeface="+mn-lt"/>
              <a:ea typeface="+mj-ea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422130ED-8830-FC47-AB29-56007293A712}"/>
              </a:ext>
            </a:extLst>
          </p:cNvPr>
          <p:cNvSpPr txBox="1"/>
          <p:nvPr/>
        </p:nvSpPr>
        <p:spPr>
          <a:xfrm>
            <a:off x="1037637" y="2672697"/>
            <a:ext cx="703720" cy="70372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j-ea"/>
              </a:rPr>
              <a:t>02</a:t>
            </a:r>
            <a:endParaRPr lang="zh-CN" altLang="en-US" sz="1600" dirty="0">
              <a:latin typeface="+mn-lt"/>
              <a:ea typeface="+mj-ea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7455671E-7327-7548-A9C5-C70192CF4B30}"/>
              </a:ext>
            </a:extLst>
          </p:cNvPr>
          <p:cNvSpPr txBox="1"/>
          <p:nvPr/>
        </p:nvSpPr>
        <p:spPr>
          <a:xfrm>
            <a:off x="1031120" y="4344247"/>
            <a:ext cx="703720" cy="70372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j-ea"/>
              </a:rPr>
              <a:t>03</a:t>
            </a:r>
            <a:endParaRPr lang="zh-CN" altLang="en-US" sz="1600" dirty="0">
              <a:latin typeface="+mn-lt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D501A43-7BBE-C74C-AA18-0F4357B1CA6A}"/>
              </a:ext>
            </a:extLst>
          </p:cNvPr>
          <p:cNvSpPr txBox="1"/>
          <p:nvPr/>
        </p:nvSpPr>
        <p:spPr>
          <a:xfrm>
            <a:off x="1962811" y="1247369"/>
            <a:ext cx="8992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通过统一身份认证登录会员管理系统，通过右上角切换身份为“部门工会主席”或“部门组织委员”。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BE2CEA-D898-4753-81C2-F79D6241C0F6}"/>
              </a:ext>
            </a:extLst>
          </p:cNvPr>
          <p:cNvSpPr txBox="1"/>
          <p:nvPr/>
        </p:nvSpPr>
        <p:spPr>
          <a:xfrm>
            <a:off x="1962812" y="2609059"/>
            <a:ext cx="8999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单个审核方式：在“待部门审核”人员列表中，点击“审核”操作按钮，跳出审核服务卡信息申请，确保申请人人员状态为“在职”，会员状态为“启用”，个人信息无误，选中“审批通过”，点击保存信息，审核完成，申请人状态变更为“待学校审批”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A07D61D-6775-4D3A-8220-499B956572D7}"/>
              </a:ext>
            </a:extLst>
          </p:cNvPr>
          <p:cNvSpPr txBox="1"/>
          <p:nvPr/>
        </p:nvSpPr>
        <p:spPr>
          <a:xfrm>
            <a:off x="1956295" y="4280608"/>
            <a:ext cx="8999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批量审核方式：在检索栏展开所有检索框，筛选人员状态为“在职”进行查询，完成后在“待部门审核”人员列表中勾选审批信息，点击上方“批量审核”操作按钮，跳出批量审核信息，选中“审批通过”状态，点击“确定”，审核完成，申请人状态变更为“待学校审批”。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D2265914-35F5-4E2B-9E04-53831EBB754C}"/>
              </a:ext>
            </a:extLst>
          </p:cNvPr>
          <p:cNvSpPr txBox="1"/>
          <p:nvPr/>
        </p:nvSpPr>
        <p:spPr>
          <a:xfrm>
            <a:off x="1044154" y="5727575"/>
            <a:ext cx="703720" cy="70372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j-ea"/>
              </a:rPr>
              <a:t>04</a:t>
            </a:r>
            <a:endParaRPr lang="zh-CN" altLang="en-US" sz="1600" dirty="0">
              <a:latin typeface="+mn-lt"/>
              <a:ea typeface="+mj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9C7B5A2-5B07-4529-A23E-558C7CD54AEA}"/>
              </a:ext>
            </a:extLst>
          </p:cNvPr>
          <p:cNvSpPr txBox="1"/>
          <p:nvPr/>
        </p:nvSpPr>
        <p:spPr>
          <a:xfrm>
            <a:off x="1969328" y="5910158"/>
            <a:ext cx="9178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部门完成审核后，请收齐身份证复印件后统一交至工会办公室。</a:t>
            </a:r>
          </a:p>
        </p:txBody>
      </p:sp>
    </p:spTree>
    <p:extLst>
      <p:ext uri="{BB962C8B-B14F-4D97-AF65-F5344CB8AC3E}">
        <p14:creationId xmlns:p14="http://schemas.microsoft.com/office/powerpoint/2010/main" val="1983953201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F24C28A-6E8E-A942-98F8-79FDF4AEF680}"/>
              </a:ext>
            </a:extLst>
          </p:cNvPr>
          <p:cNvSpPr txBox="1"/>
          <p:nvPr/>
        </p:nvSpPr>
        <p:spPr>
          <a:xfrm>
            <a:off x="692486" y="167426"/>
            <a:ext cx="436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部门工会审核流程（参考界面）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088B585-1692-4DAB-9EFC-392924FB869A}"/>
              </a:ext>
            </a:extLst>
          </p:cNvPr>
          <p:cNvGrpSpPr/>
          <p:nvPr/>
        </p:nvGrpSpPr>
        <p:grpSpPr>
          <a:xfrm>
            <a:off x="2040818" y="747958"/>
            <a:ext cx="7747372" cy="3355161"/>
            <a:chOff x="369116" y="1015502"/>
            <a:chExt cx="7747372" cy="3355161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29E90BA-0F79-49AA-8843-3C6B18C36309}"/>
                </a:ext>
              </a:extLst>
            </p:cNvPr>
            <p:cNvGrpSpPr/>
            <p:nvPr/>
          </p:nvGrpSpPr>
          <p:grpSpPr>
            <a:xfrm>
              <a:off x="369116" y="1015502"/>
              <a:ext cx="7747372" cy="3355161"/>
              <a:chOff x="369116" y="1015502"/>
              <a:chExt cx="7747372" cy="3355161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58B1B74A-E989-4722-BEB6-FA4F5DED6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116" y="1015502"/>
                <a:ext cx="7747372" cy="3355161"/>
              </a:xfrm>
              <a:prstGeom prst="rect">
                <a:avLst/>
              </a:prstGeom>
            </p:spPr>
          </p:pic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25F70123-F13A-48D8-BA46-C6905BBDF335}"/>
                  </a:ext>
                </a:extLst>
              </p:cNvPr>
              <p:cNvSpPr/>
              <p:nvPr/>
            </p:nvSpPr>
            <p:spPr>
              <a:xfrm>
                <a:off x="7457813" y="1107347"/>
                <a:ext cx="360726" cy="838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995A2ED-D635-4908-BC09-085F7AA0DD07}"/>
                </a:ext>
              </a:extLst>
            </p:cNvPr>
            <p:cNvSpPr txBox="1"/>
            <p:nvPr/>
          </p:nvSpPr>
          <p:spPr>
            <a:xfrm>
              <a:off x="7356955" y="1066845"/>
              <a:ext cx="569387" cy="25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" dirty="0"/>
                <a:t>部门组织委员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BFA195B4-C776-4B4C-BE94-E5B39D5E5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17" y="2920771"/>
            <a:ext cx="4533370" cy="3287070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D72A19C1-BBE0-4B54-8B86-00CF8D026DC6}"/>
              </a:ext>
            </a:extLst>
          </p:cNvPr>
          <p:cNvGrpSpPr/>
          <p:nvPr/>
        </p:nvGrpSpPr>
        <p:grpSpPr>
          <a:xfrm>
            <a:off x="4613945" y="2883130"/>
            <a:ext cx="7468998" cy="3772422"/>
            <a:chOff x="4613945" y="2829693"/>
            <a:chExt cx="7468998" cy="3772422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5C5D3BB6-2AB7-4AED-80B4-0209DB3A1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7905" y="4648074"/>
              <a:ext cx="7081078" cy="1954041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165C8A1-339C-447F-B223-024CA9E60A81}"/>
                </a:ext>
              </a:extLst>
            </p:cNvPr>
            <p:cNvGrpSpPr/>
            <p:nvPr/>
          </p:nvGrpSpPr>
          <p:grpSpPr>
            <a:xfrm>
              <a:off x="4613945" y="2829693"/>
              <a:ext cx="7468998" cy="1818381"/>
              <a:chOff x="4613945" y="2829693"/>
              <a:chExt cx="7468998" cy="1818381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FA86D41B-1F26-4E58-9429-CCA53FE4B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3945" y="2829693"/>
                <a:ext cx="7468998" cy="1818381"/>
              </a:xfrm>
              <a:prstGeom prst="rect">
                <a:avLst/>
              </a:prstGeom>
            </p:spPr>
          </p:pic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8910BE57-752D-4051-B6BA-30E35DF96C61}"/>
                  </a:ext>
                </a:extLst>
              </p:cNvPr>
              <p:cNvSpPr/>
              <p:nvPr/>
            </p:nvSpPr>
            <p:spPr>
              <a:xfrm>
                <a:off x="6632911" y="4106520"/>
                <a:ext cx="3777827" cy="1836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63455674-C7CE-4953-A695-03A0D212F55E}"/>
                  </a:ext>
                </a:extLst>
              </p:cNvPr>
              <p:cNvSpPr/>
              <p:nvPr/>
            </p:nvSpPr>
            <p:spPr>
              <a:xfrm>
                <a:off x="6632911" y="4380651"/>
                <a:ext cx="3777827" cy="1836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0" name="TextBox 20">
            <a:extLst>
              <a:ext uri="{FF2B5EF4-FFF2-40B4-BE49-F238E27FC236}">
                <a16:creationId xmlns:a16="http://schemas.microsoft.com/office/drawing/2014/main" id="{3A7409BC-9013-4AD9-8306-89BD3943E297}"/>
              </a:ext>
            </a:extLst>
          </p:cNvPr>
          <p:cNvSpPr txBox="1"/>
          <p:nvPr/>
        </p:nvSpPr>
        <p:spPr>
          <a:xfrm>
            <a:off x="5482504" y="2120161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2500" dirty="0">
                <a:latin typeface="+mn-lt"/>
                <a:ea typeface="+mj-ea"/>
              </a:rPr>
              <a:t>1</a:t>
            </a:r>
            <a:endParaRPr lang="zh-CN" altLang="en-US" sz="2500" dirty="0">
              <a:latin typeface="+mn-lt"/>
              <a:ea typeface="+mj-ea"/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C4FE772B-3776-42C7-A94C-E3E7C4E12113}"/>
              </a:ext>
            </a:extLst>
          </p:cNvPr>
          <p:cNvSpPr txBox="1"/>
          <p:nvPr/>
        </p:nvSpPr>
        <p:spPr>
          <a:xfrm>
            <a:off x="2700995" y="3699538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2500" dirty="0">
                <a:latin typeface="+mn-lt"/>
                <a:ea typeface="+mj-ea"/>
              </a:rPr>
              <a:t>2</a:t>
            </a:r>
            <a:endParaRPr lang="zh-CN" altLang="en-US" sz="2500" dirty="0">
              <a:latin typeface="+mn-lt"/>
              <a:ea typeface="+mj-ea"/>
            </a:endParaRPr>
          </a:p>
        </p:txBody>
      </p:sp>
      <p:sp>
        <p:nvSpPr>
          <p:cNvPr id="42" name="箭头: 右 41">
            <a:extLst>
              <a:ext uri="{FF2B5EF4-FFF2-40B4-BE49-F238E27FC236}">
                <a16:creationId xmlns:a16="http://schemas.microsoft.com/office/drawing/2014/main" id="{B04AC768-1D74-4E1C-8687-1CD0F4EBE23C}"/>
              </a:ext>
            </a:extLst>
          </p:cNvPr>
          <p:cNvSpPr/>
          <p:nvPr/>
        </p:nvSpPr>
        <p:spPr>
          <a:xfrm rot="8376504">
            <a:off x="3127443" y="3067741"/>
            <a:ext cx="989177" cy="1573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箭头: 右 42">
            <a:extLst>
              <a:ext uri="{FF2B5EF4-FFF2-40B4-BE49-F238E27FC236}">
                <a16:creationId xmlns:a16="http://schemas.microsoft.com/office/drawing/2014/main" id="{D6F80F58-0C03-4AA7-8B53-3B90C6F51063}"/>
              </a:ext>
            </a:extLst>
          </p:cNvPr>
          <p:cNvSpPr/>
          <p:nvPr/>
        </p:nvSpPr>
        <p:spPr>
          <a:xfrm rot="3081363">
            <a:off x="7712836" y="3139636"/>
            <a:ext cx="858939" cy="1860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D15DA8B9-C0E3-48C3-A97E-275D8BF62FEA}"/>
              </a:ext>
            </a:extLst>
          </p:cNvPr>
          <p:cNvSpPr txBox="1"/>
          <p:nvPr/>
        </p:nvSpPr>
        <p:spPr>
          <a:xfrm>
            <a:off x="8267146" y="3757953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2500" dirty="0">
                <a:latin typeface="+mn-lt"/>
                <a:ea typeface="+mj-ea"/>
              </a:rPr>
              <a:t>3</a:t>
            </a:r>
            <a:endParaRPr lang="zh-CN" altLang="en-US" sz="2500" dirty="0"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91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7FEDD2D-A539-7844-A01C-3AC2A32A15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501" y="0"/>
            <a:ext cx="7938499" cy="125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7C5419C-027B-CA4B-9DBA-DF16482FFC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4596"/>
            <a:ext cx="4652682" cy="188762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B4F8737-F43F-6F4F-B85B-0622CDC83C4C}"/>
              </a:ext>
            </a:extLst>
          </p:cNvPr>
          <p:cNvSpPr txBox="1"/>
          <p:nvPr/>
        </p:nvSpPr>
        <p:spPr>
          <a:xfrm>
            <a:off x="1304365" y="2893688"/>
            <a:ext cx="27655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chemeClr val="bg1"/>
                </a:solidFill>
                <a:latin typeface="+mj-lt"/>
              </a:rPr>
              <a:t>PART</a:t>
            </a:r>
            <a:r>
              <a:rPr kumimoji="1" lang="zh-CN" alt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en-US" altLang="zh-CN" sz="4400" dirty="0">
                <a:solidFill>
                  <a:schemeClr val="bg1"/>
                </a:solidFill>
                <a:latin typeface="+mj-lt"/>
              </a:rPr>
              <a:t>03</a:t>
            </a:r>
            <a:endParaRPr kumimoji="1"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E73E36-9C02-FF49-9EE7-F9821DFD2060}"/>
              </a:ext>
            </a:extLst>
          </p:cNvPr>
          <p:cNvSpPr txBox="1"/>
          <p:nvPr/>
        </p:nvSpPr>
        <p:spPr>
          <a:xfrm>
            <a:off x="5172217" y="2743682"/>
            <a:ext cx="5715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特殊情况说明</a:t>
            </a:r>
            <a:endParaRPr kumimoji="1" lang="en-US" altLang="zh-CN" sz="6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013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471</Words>
  <Application>Microsoft Office PowerPoint</Application>
  <PresentationFormat>宽屏</PresentationFormat>
  <Paragraphs>59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DengXian</vt:lpstr>
      <vt:lpstr>思源黑体 CN Bold</vt:lpstr>
      <vt:lpstr>思源黑体 CN Regular</vt:lpstr>
      <vt:lpstr>Arial</vt:lpstr>
      <vt:lpstr>Arial Black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dell</cp:lastModifiedBy>
  <cp:revision>654</cp:revision>
  <dcterms:created xsi:type="dcterms:W3CDTF">2018-06-17T04:53:58Z</dcterms:created>
  <dcterms:modified xsi:type="dcterms:W3CDTF">2021-10-25T02:35:37Z</dcterms:modified>
</cp:coreProperties>
</file>